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0" r:id="rId3"/>
    <p:sldId id="275" r:id="rId4"/>
    <p:sldId id="279" r:id="rId5"/>
    <p:sldId id="274" r:id="rId6"/>
    <p:sldId id="278" r:id="rId7"/>
    <p:sldId id="280" r:id="rId8"/>
    <p:sldId id="268" r:id="rId9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AEBF4"/>
    <a:srgbClr val="D1D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44E54C70-9D95-46E2-8493-7BEB43EAE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18004D4-6B5A-4EAC-95E6-C9FBB8329B5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7CC79-3EA3-47D5-9432-E4DEE515EF44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62E7F7-2BCF-4D39-A347-B5077F9D1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B8323E3-6426-44E1-A977-3DD6AAE11F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DB145-C3D8-4849-B591-73DCEE2880D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27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8B1B2-75BF-4E26-8C2C-204C19F73978}" type="datetimeFigureOut">
              <a:rPr lang="fr-FR" smtClean="0"/>
              <a:t>27/01/2021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F2C3B-CA45-4175-9520-CE406756BE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903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6742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18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334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0115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287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6960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974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F2C3B-CA45-4175-9520-CE406756BE8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48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age 26">
            <a:extLst>
              <a:ext uri="{FF2B5EF4-FFF2-40B4-BE49-F238E27FC236}">
                <a16:creationId xmlns:a16="http://schemas.microsoft.com/office/drawing/2014/main" id="{06CE12A0-A835-40B2-93D9-54E4417B9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14" y="215727"/>
            <a:ext cx="2165372" cy="196186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F51AF2CC-CA7A-4160-BCB8-EE1B7E4FB5C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01542" y="3081866"/>
            <a:ext cx="11388902" cy="1253061"/>
          </a:xfrm>
        </p:spPr>
        <p:txBody>
          <a:bodyPr anchor="t">
            <a:normAutofit/>
          </a:bodyPr>
          <a:lstStyle>
            <a:lvl1pPr algn="l">
              <a:defRPr sz="42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89E80AB-5566-4154-891E-B4A2B914C0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1543" y="4559827"/>
            <a:ext cx="11388902" cy="462662"/>
          </a:xfrm>
        </p:spPr>
        <p:txBody>
          <a:bodyPr>
            <a:no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02B6FF-75EA-449F-A611-DB245605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45422" y="6398170"/>
            <a:ext cx="1145036" cy="365125"/>
          </a:xfrm>
        </p:spPr>
        <p:txBody>
          <a:bodyPr/>
          <a:lstStyle/>
          <a:p>
            <a:fld id="{33433553-D0CE-4839-9B43-53BF64EE9B8E}" type="datetime1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66E786-3773-4911-80B4-D2313E6B9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1542" y="6398170"/>
            <a:ext cx="4085550" cy="365125"/>
          </a:xfrm>
        </p:spPr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2BFC73-3D1E-4F51-8954-158EBF7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50400" y="6398170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5" name="Graphique 24">
            <a:extLst>
              <a:ext uri="{FF2B5EF4-FFF2-40B4-BE49-F238E27FC236}">
                <a16:creationId xmlns:a16="http://schemas.microsoft.com/office/drawing/2014/main" id="{0BE7EFDA-176E-45B6-896B-A98F6FB9973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0295518" y="309561"/>
            <a:ext cx="1554994" cy="1773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76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7E2E71-B4D5-4161-8E8F-4CE1E8EAC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E1FC-3DE7-4AB2-ABE2-142B6DEDDFCD}" type="datetime1">
              <a:rPr lang="fr-FR" smtClean="0"/>
              <a:t>27/01/2021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94512E-A4E3-432B-A9AE-2D9B5183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E40B0F5-2DD9-489D-817B-987E0AFC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5F7133E1-F262-4F00-9CA0-BEAA2CA6BA19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5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>
            <a:extLst>
              <a:ext uri="{FF2B5EF4-FFF2-40B4-BE49-F238E27FC236}">
                <a16:creationId xmlns:a16="http://schemas.microsoft.com/office/drawing/2014/main" id="{63F8332E-96D7-4962-8D67-873DB7E8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32" y="234637"/>
            <a:ext cx="4298373" cy="3894401"/>
          </a:xfrm>
          <a:prstGeom prst="rect">
            <a:avLst/>
          </a:prstGeom>
        </p:spPr>
      </p:pic>
      <p:pic>
        <p:nvPicPr>
          <p:cNvPr id="16" name="Graphique 15">
            <a:extLst>
              <a:ext uri="{FF2B5EF4-FFF2-40B4-BE49-F238E27FC236}">
                <a16:creationId xmlns:a16="http://schemas.microsoft.com/office/drawing/2014/main" id="{740748C0-9B94-4E16-844B-BFC559539FF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9568872" y="522073"/>
            <a:ext cx="1847274" cy="2106542"/>
          </a:xfrm>
          <a:prstGeom prst="rect">
            <a:avLst/>
          </a:prstGeom>
        </p:spPr>
      </p:pic>
      <p:sp>
        <p:nvSpPr>
          <p:cNvPr id="17" name="Espace réservé du contenu 5">
            <a:extLst>
              <a:ext uri="{FF2B5EF4-FFF2-40B4-BE49-F238E27FC236}">
                <a16:creationId xmlns:a16="http://schemas.microsoft.com/office/drawing/2014/main" id="{7C173263-137C-4EFC-BD01-26F8DC39B5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03961" y="4990810"/>
            <a:ext cx="3614277" cy="1500188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1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28476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 18">
            <a:extLst>
              <a:ext uri="{FF2B5EF4-FFF2-40B4-BE49-F238E27FC236}">
                <a16:creationId xmlns:a16="http://schemas.microsoft.com/office/drawing/2014/main" id="{ED341190-8E81-4268-82D2-B1594B8521A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1542" y="1117735"/>
            <a:ext cx="11388916" cy="591425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Sommaire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39D3-8513-452C-8CF8-A7790FBFBDCF}" type="datetime1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20" name="Graphique 19">
            <a:extLst>
              <a:ext uri="{FF2B5EF4-FFF2-40B4-BE49-F238E27FC236}">
                <a16:creationId xmlns:a16="http://schemas.microsoft.com/office/drawing/2014/main" id="{1071578E-28D3-4579-8A85-74823C1E6D6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FC36484D-BB1A-474C-B0F5-C8D0C79DA0C4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space réservé du contenu 5">
            <a:extLst>
              <a:ext uri="{FF2B5EF4-FFF2-40B4-BE49-F238E27FC236}">
                <a16:creationId xmlns:a16="http://schemas.microsoft.com/office/drawing/2014/main" id="{4192D36F-A845-4959-8B50-FB78F7C2E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:a16="http://schemas.microsoft.com/office/drawing/2014/main" id="{017122FA-9593-403F-B7CA-7E0389A65E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9" name="Espace réservé du contenu 5">
            <a:extLst>
              <a:ext uri="{FF2B5EF4-FFF2-40B4-BE49-F238E27FC236}">
                <a16:creationId xmlns:a16="http://schemas.microsoft.com/office/drawing/2014/main" id="{2FAA6C87-BB8A-4CEF-8DE6-64CB5B6C02F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456730"/>
            <a:ext cx="3614277" cy="3422568"/>
          </a:xfrm>
        </p:spPr>
        <p:txBody>
          <a:bodyPr/>
          <a:lstStyle>
            <a:lvl1pPr marL="358775" indent="-3587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1600" b="1"/>
            </a:lvl1pPr>
            <a:lvl2pPr marL="631825" indent="-2730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lphaLcParenR"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105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calair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73931D-BCE5-4DD6-837E-9093D81A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2766218"/>
            <a:ext cx="11388916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0E8C5C-7ABD-4753-8303-D45855CD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3CFD2-3B22-41BC-8B36-815F6682AD7E}" type="datetime1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D1710-4FA1-4336-974E-07022CB92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10B1E8-C169-4C55-A825-20052736C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E228966-DD17-49F9-B9BC-484B5A4B39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1" name="Graphique 10">
            <a:extLst>
              <a:ext uri="{FF2B5EF4-FFF2-40B4-BE49-F238E27FC236}">
                <a16:creationId xmlns:a16="http://schemas.microsoft.com/office/drawing/2014/main" id="{CC795930-16B5-40AC-A53B-DB23FCE08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7F1165D-0DBB-4343-96DD-6E8FA9F6076A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space réservé pour une image  13">
            <a:extLst>
              <a:ext uri="{FF2B5EF4-FFF2-40B4-BE49-F238E27FC236}">
                <a16:creationId xmlns:a16="http://schemas.microsoft.com/office/drawing/2014/main" id="{B0B57733-763C-45E9-9A99-1B7E912A7B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969963"/>
            <a:ext cx="12192000" cy="5356225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7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3AE1-5950-4748-95FC-98A910B14992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0596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56025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33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1 colonne 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73AE1-5950-4748-95FC-98A910B14992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11388916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F4446820-0AA1-4B7F-9CDE-D21DCFF984C4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845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2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62258" y="2392078"/>
            <a:ext cx="5528204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4" name="Espace réservé du contenu 5">
            <a:extLst>
              <a:ext uri="{FF2B5EF4-FFF2-40B4-BE49-F238E27FC236}">
                <a16:creationId xmlns:a16="http://schemas.microsoft.com/office/drawing/2014/main" id="{CB1A86F2-2898-4FF9-BBB1-4866847F538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96245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ontenus 3 colonnes v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593A3-12EC-4325-949A-8513F8EDA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70447"/>
            <a:ext cx="11388916" cy="1325563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459C7A-22DD-4DA0-996C-F27E91BC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AE380-707A-4B17-810D-A4D3F1C1ABAA}" type="datetime1">
              <a:rPr lang="fr-FR" smtClean="0"/>
              <a:t>27/01/2021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0C406E-636A-4D77-BA99-F66CF946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Intitulé de la direction/service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918D5BC-FCAD-4EC5-845A-FC6AE6B6F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F12E4D51-273F-4CF5-A494-DA7F6D877F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97" y="130728"/>
            <a:ext cx="716272" cy="648955"/>
          </a:xfrm>
          <a:prstGeom prst="rect">
            <a:avLst/>
          </a:prstGeom>
        </p:spPr>
      </p:pic>
      <p:pic>
        <p:nvPicPr>
          <p:cNvPr id="12" name="Graphique 11">
            <a:extLst>
              <a:ext uri="{FF2B5EF4-FFF2-40B4-BE49-F238E27FC236}">
                <a16:creationId xmlns:a16="http://schemas.microsoft.com/office/drawing/2014/main" id="{83C2AF93-B225-409D-B1B8-E11CCA6491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1492620" y="159014"/>
            <a:ext cx="518634" cy="591425"/>
          </a:xfrm>
          <a:prstGeom prst="rect">
            <a:avLst/>
          </a:prstGeom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E161EE-D5F0-4BBD-82F6-648AAE2CA275}"/>
              </a:ext>
            </a:extLst>
          </p:cNvPr>
          <p:cNvCxnSpPr>
            <a:cxnSpLocks/>
          </p:cNvCxnSpPr>
          <p:nvPr userDrawn="1"/>
        </p:nvCxnSpPr>
        <p:spPr>
          <a:xfrm>
            <a:off x="499326" y="6326906"/>
            <a:ext cx="111933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C65D261E-2C4A-4979-B86B-4100D57BB9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0154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id="{CD79B451-1AFF-4E01-A5EB-F3F70D1E77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8861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21" name="Espace réservé du contenu 5">
            <a:extLst>
              <a:ext uri="{FF2B5EF4-FFF2-40B4-BE49-F238E27FC236}">
                <a16:creationId xmlns:a16="http://schemas.microsoft.com/office/drawing/2014/main" id="{BF48DBAD-980E-4784-AD80-364655C5376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70230" y="2392078"/>
            <a:ext cx="3614277" cy="3422568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3" name="Espace réservé du contenu 5">
            <a:extLst>
              <a:ext uri="{FF2B5EF4-FFF2-40B4-BE49-F238E27FC236}">
                <a16:creationId xmlns:a16="http://schemas.microsoft.com/office/drawing/2014/main" id="{04DDA3B4-0E27-46BA-92BD-3D9E90A5EC6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9042400" y="147785"/>
            <a:ext cx="2736396" cy="539538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  <a:defRPr sz="1100" b="0"/>
            </a:lvl1pPr>
            <a:lvl2pPr marL="358775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  <a:defRPr sz="16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60994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16DB780-74F7-4FC9-9D7D-FA459DE5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365125"/>
            <a:ext cx="113889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79036DE-422F-44CC-BF88-4B490C5B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1542" y="1825625"/>
            <a:ext cx="1138891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28CDF5-D17E-46B0-B1D6-AC26E3C715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E65E6AF5-34FA-4DFE-86EB-E804FE14CCC2}" type="datetime1">
              <a:rPr lang="fr-FR" smtClean="0"/>
              <a:t>27/01/2021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6F6DA1-FDF9-4717-886C-6A67F5472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1542" y="6370462"/>
            <a:ext cx="4085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r>
              <a:rPr lang="fr-FR"/>
              <a:t>Intitulé de la direction/service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0EB3D9-6B18-4640-ADFF-1EE86CD60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7C99ADF-20A6-40EF-AAB9-F326D6E12C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09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52" r:id="rId6"/>
    <p:sldLayoutId id="2147483663" r:id="rId7"/>
    <p:sldLayoutId id="2147483664" r:id="rId8"/>
    <p:sldLayoutId id="2147483665" r:id="rId9"/>
    <p:sldLayoutId id="2147483655" r:id="rId10"/>
    <p:sldLayoutId id="214748365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rpourlatransition.ademe.f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girpourlatransition.ademe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C40FB52E-9197-4F2E-B2FF-74FA20ED8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542" y="3081866"/>
            <a:ext cx="10853891" cy="1253061"/>
          </a:xfrm>
        </p:spPr>
        <p:txBody>
          <a:bodyPr/>
          <a:lstStyle/>
          <a:p>
            <a:r>
              <a:rPr lang="fr-FR" dirty="0" smtClean="0"/>
              <a:t>Tremplin pour la transition écologique des PME</a:t>
            </a:r>
            <a:endParaRPr lang="fr-FR" dirty="0"/>
          </a:p>
        </p:txBody>
      </p:sp>
      <p:sp>
        <p:nvSpPr>
          <p:cNvPr id="7" name="Sous-titre 6">
            <a:extLst>
              <a:ext uri="{FF2B5EF4-FFF2-40B4-BE49-F238E27FC236}">
                <a16:creationId xmlns:a16="http://schemas.microsoft.com/office/drawing/2014/main" id="{A569FEF9-833E-42D5-8722-3906B8357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Nouveau guichet d’aide de l’ADEME</a:t>
            </a:r>
            <a:endParaRPr lang="fr-FR" dirty="0"/>
          </a:p>
        </p:txBody>
      </p:sp>
      <p:sp>
        <p:nvSpPr>
          <p:cNvPr id="8" name="Espace réservé de la date 7">
            <a:extLst>
              <a:ext uri="{FF2B5EF4-FFF2-40B4-BE49-F238E27FC236}">
                <a16:creationId xmlns:a16="http://schemas.microsoft.com/office/drawing/2014/main" id="{0BFA7890-E93E-4D5A-8ACC-6730D699A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DE5-4C76-46C5-A8F5-04AC18D68583}" type="datetime1">
              <a:rPr lang="fr-FR" smtClean="0"/>
              <a:t>27/01/2021</a:t>
            </a:fld>
            <a:endParaRPr lang="fr-FR" dirty="0"/>
          </a:p>
        </p:txBody>
      </p:sp>
      <p:pic>
        <p:nvPicPr>
          <p:cNvPr id="10" name="Image 9" descr="2020-09-14 19_02_33-FranceRelance-Logotype-De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542" y="2354736"/>
            <a:ext cx="737235" cy="614680"/>
          </a:xfrm>
          <a:prstGeom prst="rect">
            <a:avLst/>
          </a:prstGeom>
          <a:noFill/>
        </p:spPr>
      </p:pic>
      <p:pic>
        <p:nvPicPr>
          <p:cNvPr id="1026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326762"/>
            <a:ext cx="1624786" cy="1799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8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18689"/>
            <a:ext cx="11388916" cy="675176"/>
          </a:xfrm>
        </p:spPr>
        <p:txBody>
          <a:bodyPr/>
          <a:lstStyle/>
          <a:p>
            <a:r>
              <a:rPr lang="fr-FR" dirty="0" smtClean="0"/>
              <a:t>Un dispositif tremplin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FB0F-384B-4447-92C0-64D050255FB4}" type="datetime1">
              <a:rPr lang="fr-FR" smtClean="0"/>
              <a:t>27/01/2021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2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DEE53150-C724-406D-9EB8-39C8AAA75F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5936" y="1528749"/>
            <a:ext cx="10765956" cy="4663045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fr-FR" sz="1800" dirty="0" smtClean="0"/>
          </a:p>
          <a:p>
            <a:r>
              <a:rPr lang="fr-FR" sz="1800" b="1" dirty="0" smtClean="0"/>
              <a:t>Un guichet d’aide très lisible qui vise tous les domaines de la transition écologique</a:t>
            </a:r>
            <a:endParaRPr lang="fr-FR" sz="1800" b="1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Liste de mesures éligibles (études + investissements</a:t>
            </a:r>
            <a:r>
              <a:rPr lang="fr-FR" sz="1400" dirty="0" smtClean="0"/>
              <a:t>)</a:t>
            </a:r>
            <a:endParaRPr lang="fr-FR" sz="1400" dirty="0"/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Définitions facilement compréhensibles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fr-FR" sz="1400" dirty="0"/>
              <a:t>Parcours client </a:t>
            </a:r>
            <a:r>
              <a:rPr lang="fr-FR" sz="1400" dirty="0" smtClean="0"/>
              <a:t>clair : chaque bénéficiaire ne voit que les aides auxquels il peut prétendre</a:t>
            </a:r>
          </a:p>
          <a:p>
            <a:pPr marL="644525" lvl="1" indent="-285750">
              <a:buFont typeface="Arial" panose="020B0604020202020204" pitchFamily="34" charset="0"/>
              <a:buChar char="•"/>
            </a:pPr>
            <a:r>
              <a:rPr lang="fr-FR" sz="1400" dirty="0" smtClean="0"/>
              <a:t>Contractualisation simple et </a:t>
            </a:r>
            <a:r>
              <a:rPr lang="fr-FR" sz="1400" dirty="0" smtClean="0"/>
              <a:t>rapide, un seul dossier d’aide pour plusieurs études </a:t>
            </a:r>
            <a:r>
              <a:rPr lang="fr-FR" sz="1400" smtClean="0"/>
              <a:t>et/ou investissements</a:t>
            </a:r>
            <a:endParaRPr lang="fr-FR" sz="1400" dirty="0"/>
          </a:p>
          <a:p>
            <a:pPr lvl="1"/>
            <a:endParaRPr lang="fr-FR" sz="1400" dirty="0"/>
          </a:p>
          <a:p>
            <a:pPr marL="0" lvl="1"/>
            <a:r>
              <a:rPr lang="fr-FR" sz="1800" b="1" dirty="0"/>
              <a:t>Les entreprises qui souhaitent aller plus loin peuvent être accompagnées par les autres dispositifs ADEME Plan de relance</a:t>
            </a:r>
          </a:p>
        </p:txBody>
      </p:sp>
      <p:pic>
        <p:nvPicPr>
          <p:cNvPr id="8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03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1541" y="770448"/>
            <a:ext cx="11951171" cy="649050"/>
          </a:xfrm>
        </p:spPr>
        <p:txBody>
          <a:bodyPr>
            <a:normAutofit/>
          </a:bodyPr>
          <a:lstStyle/>
          <a:p>
            <a:r>
              <a:rPr lang="fr-FR" dirty="0" smtClean="0"/>
              <a:t>Tous les domaines de la transition écologique sont couverts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B510-252F-4777-A78B-388D2B86BA2F}" type="datetime1">
              <a:rPr lang="fr-FR" smtClean="0"/>
              <a:t>27/01/2021</a:t>
            </a:fld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31872" y="1576252"/>
            <a:ext cx="5528204" cy="4346486"/>
          </a:xfrm>
        </p:spPr>
        <p:txBody>
          <a:bodyPr>
            <a:noAutofit/>
          </a:bodyPr>
          <a:lstStyle/>
          <a:p>
            <a:r>
              <a:rPr lang="fr-FR" sz="1800" b="1" dirty="0" smtClean="0"/>
              <a:t>Aides à la décision</a:t>
            </a:r>
            <a:endParaRPr lang="fr-FR" sz="1800" b="1" dirty="0"/>
          </a:p>
          <a:p>
            <a:r>
              <a:rPr lang="fr-FR" sz="1400" dirty="0"/>
              <a:t>Une vingtaine d’études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/>
          </a:p>
          <a:p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13"/>
          </p:nvPr>
        </p:nvSpPr>
        <p:spPr>
          <a:xfrm>
            <a:off x="5965371" y="1576253"/>
            <a:ext cx="5825091" cy="4238394"/>
          </a:xfrm>
        </p:spPr>
        <p:txBody>
          <a:bodyPr>
            <a:normAutofit/>
          </a:bodyPr>
          <a:lstStyle/>
          <a:p>
            <a:r>
              <a:rPr lang="fr-FR" sz="1800" b="1" dirty="0" smtClean="0"/>
              <a:t>Aides à l’investissement</a:t>
            </a:r>
          </a:p>
          <a:p>
            <a:r>
              <a:rPr lang="fr-FR" sz="1400" dirty="0"/>
              <a:t>Une quarantaine de mesures</a:t>
            </a:r>
          </a:p>
          <a:p>
            <a:endParaRPr lang="fr-FR" sz="1400" dirty="0"/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/>
          </a:p>
          <a:p>
            <a:endParaRPr lang="fr-FR" sz="140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872" y="2287858"/>
            <a:ext cx="4478951" cy="3148665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5371" y="2287859"/>
            <a:ext cx="4442164" cy="314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9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79909" y="5888324"/>
            <a:ext cx="1145036" cy="365125"/>
          </a:xfrm>
        </p:spPr>
        <p:txBody>
          <a:bodyPr/>
          <a:lstStyle/>
          <a:p>
            <a:fld id="{2BAEFB0F-384B-4447-92C0-64D050255FB4}" type="datetime1">
              <a:rPr lang="fr-FR" smtClean="0"/>
              <a:t>27/01/2021</a:t>
            </a:fld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84887" y="5888324"/>
            <a:ext cx="714828" cy="365125"/>
          </a:xfrm>
        </p:spPr>
        <p:txBody>
          <a:bodyPr/>
          <a:lstStyle/>
          <a:p>
            <a:fld id="{07C99ADF-20A6-40EF-AAB9-F326D6E12C60}" type="slidenum">
              <a:rPr lang="fr-FR" smtClean="0"/>
              <a:t>4</a:t>
            </a:fld>
            <a:endParaRPr lang="fr-FR" dirty="0"/>
          </a:p>
        </p:txBody>
      </p:sp>
      <p:graphicFrame>
        <p:nvGraphicFramePr>
          <p:cNvPr id="2" name="Espace réservé du contenu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1530417"/>
              </p:ext>
            </p:extLst>
          </p:nvPr>
        </p:nvGraphicFramePr>
        <p:xfrm>
          <a:off x="662251" y="1032084"/>
          <a:ext cx="10620000" cy="5221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3080992898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379578158"/>
                    </a:ext>
                  </a:extLst>
                </a:gridCol>
                <a:gridCol w="2160000">
                  <a:extLst>
                    <a:ext uri="{9D8B030D-6E8A-4147-A177-3AD203B41FA5}">
                      <a16:colId xmlns:a16="http://schemas.microsoft.com/office/drawing/2014/main" val="2598529793"/>
                    </a:ext>
                  </a:extLst>
                </a:gridCol>
              </a:tblGrid>
              <a:tr h="252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Comptabilité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gaz à </a:t>
                      </a:r>
                      <a:r>
                        <a:rPr lang="fr-F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effet de serre et stratégie </a:t>
                      </a:r>
                      <a:r>
                        <a:rPr lang="fr-FR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carbone</a:t>
                      </a:r>
                      <a:endParaRPr lang="fr-FR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339945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Etudes climat :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Bilan GES scope 1, 2 et 3 ; étude ACT pas à pas ; évaluation ACT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étude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52861207"/>
                  </a:ext>
                </a:extLst>
              </a:tr>
              <a:tr h="25200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Performance énergétique du bâtiment et qualité de </a:t>
                      </a:r>
                      <a:r>
                        <a:rPr lang="fr-FR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l'air</a:t>
                      </a:r>
                      <a:endParaRPr lang="fr-FR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209354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 énergétique pour atteindre les objectifs du décret tertiaire; AMO pour rénovation globale sur un objectif d'économie d'énergie ; études de dimensionnement éclairage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au m² ou par étude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0283759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 qualité de l'air intérieur / extérieur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étude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72124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performance thermique bâtiments industriels : isolation et ventilation 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au m² par type de solution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55949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ENR bâtiments industriels : géothermie, PAC, solaire thermique, biomasse, réseau de chaleur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au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MWh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par type de solution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80165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 éclairage : luminaires LED,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conduits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lumière naturel, éclairage extérieur LED…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d'équipement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63595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froid commercial : isolation des meubles de vente réfrigérés, des présentoirs, chambres froides…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d'équipement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17492"/>
                  </a:ext>
                </a:extLst>
              </a:tr>
              <a:tr h="252000">
                <a:tc grid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fr-F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Transport </a:t>
                      </a:r>
                      <a:r>
                        <a:rPr lang="fr-FR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durable</a:t>
                      </a:r>
                      <a:endParaRPr lang="fr-FR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387018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Déplacement Entreprise; diagnostic flottes d'entreprises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;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étude de dimensionnement transport durable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étude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27306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EAE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véhicule durable : électrique, GNV,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rétrofit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vélo cargo électrique pour livraisons, abris vélo</a:t>
                      </a:r>
                    </a:p>
                  </a:txBody>
                  <a:tcPr marL="9525" marR="9525" marT="9525" marB="0">
                    <a:solidFill>
                      <a:srgbClr val="EAEB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de véhicule</a:t>
                      </a:r>
                    </a:p>
                  </a:txBody>
                  <a:tcPr marL="9525" marR="9525" marT="9525" marB="0">
                    <a:solidFill>
                      <a:srgbClr val="EAEB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68774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véhicule froid performant : groupe et système frigorifique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d'équipement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170367"/>
                  </a:ext>
                </a:extLst>
              </a:tr>
              <a:tr h="252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Economie circulaire et gestion des déchets</a:t>
                      </a:r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fr-F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286201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 emballage : réemploi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substitution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 emballages plastiques 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étude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3297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Premiers pas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écoconception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étude premiers pas ; mise en œuvre et vérification externe de l'affichage environnemental et de l'Ecolabel européen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opération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966013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Diagnostics et études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Etudes déchets : diagnostic tri des déchets, analyse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pour la prévention des déchets, étude matière première, étude de dimensionnement pour les investissements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étude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0706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 gestion des déchets : </a:t>
                      </a:r>
                      <a:r>
                        <a:rPr lang="fr-F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compacteurs 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mécaniques, concasseurs mobiles, cuve de récupération des eaux de pluie, contenants déchets BTP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d'équipement</a:t>
                      </a:r>
                    </a:p>
                  </a:txBody>
                  <a:tcPr marL="9525" marR="9525" marT="9525" marB="0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5202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Investissements gestion des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biodéchets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: préparation, composteurs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forfait par type d'équipement</a:t>
                      </a:r>
                    </a:p>
                  </a:txBody>
                  <a:tcPr marL="9525" marR="9525" marT="9525" marB="0">
                    <a:solidFill>
                      <a:srgbClr val="D1D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8081574"/>
                  </a:ext>
                </a:extLst>
              </a:tr>
            </a:tbl>
          </a:graphicData>
        </a:graphic>
      </p:graphicFrame>
      <p:pic>
        <p:nvPicPr>
          <p:cNvPr id="8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 txBox="1">
            <a:spLocks/>
          </p:cNvSpPr>
          <p:nvPr/>
        </p:nvSpPr>
        <p:spPr>
          <a:xfrm>
            <a:off x="10645422" y="6370462"/>
            <a:ext cx="11450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AEFB0F-384B-4447-92C0-64D050255FB4}" type="datetime1">
              <a:rPr lang="fr-FR" smtClean="0"/>
              <a:pPr/>
              <a:t>27/01/2021</a:t>
            </a:fld>
            <a:endParaRPr lang="fr-FR"/>
          </a:p>
        </p:txBody>
      </p:sp>
      <p:sp>
        <p:nvSpPr>
          <p:cNvPr id="11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 txBox="1">
            <a:spLocks/>
          </p:cNvSpPr>
          <p:nvPr/>
        </p:nvSpPr>
        <p:spPr>
          <a:xfrm>
            <a:off x="9550400" y="6370462"/>
            <a:ext cx="7148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C99ADF-20A6-40EF-AAB9-F326D6E12C60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8468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18689"/>
            <a:ext cx="11388916" cy="675176"/>
          </a:xfrm>
        </p:spPr>
        <p:txBody>
          <a:bodyPr/>
          <a:lstStyle/>
          <a:p>
            <a:r>
              <a:rPr lang="fr-FR" dirty="0" smtClean="0"/>
              <a:t>Un dispositif qui bénéficie à toutes les PME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FB0F-384B-4447-92C0-64D050255FB4}" type="datetime1">
              <a:rPr lang="fr-FR" smtClean="0"/>
              <a:t>27/01/2021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5</a:t>
            </a:fld>
            <a:endParaRPr lang="fr-FR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DEE53150-C724-406D-9EB8-39C8AAA75F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5936" y="1467786"/>
            <a:ext cx="10765956" cy="4758839"/>
          </a:xfrm>
          <a:solidFill>
            <a:schemeClr val="bg1"/>
          </a:solidFill>
        </p:spPr>
        <p:txBody>
          <a:bodyPr>
            <a:noAutofit/>
          </a:bodyPr>
          <a:lstStyle/>
          <a:p>
            <a:endParaRPr lang="fr-FR" sz="1400" b="1" dirty="0" smtClean="0"/>
          </a:p>
          <a:p>
            <a:pPr>
              <a:spcAft>
                <a:spcPts val="600"/>
              </a:spcAft>
            </a:pPr>
            <a:r>
              <a:rPr lang="fr-FR" sz="1800" b="1" dirty="0" smtClean="0"/>
              <a:t>Toutes les TPE et PME dans tous les secteurs d’activité</a:t>
            </a:r>
            <a:endParaRPr lang="fr-FR" sz="1800" dirty="0" smtClean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Quel que soit leur statut (SCOP, SEM, associations loi 1901 qui exercent régulièrement une activité économique)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Exclusion des </a:t>
            </a:r>
            <a:r>
              <a:rPr lang="fr-FR" sz="1400" dirty="0" err="1" smtClean="0"/>
              <a:t>auto-entrepreneurs</a:t>
            </a:r>
            <a:endParaRPr lang="fr-FR" sz="1400" dirty="0" smtClean="0"/>
          </a:p>
          <a:p>
            <a:pPr>
              <a:spcAft>
                <a:spcPts val="600"/>
              </a:spcAft>
            </a:pPr>
            <a:endParaRPr lang="fr-FR" sz="1400" dirty="0"/>
          </a:p>
          <a:p>
            <a:pPr>
              <a:spcAft>
                <a:spcPts val="600"/>
              </a:spcAft>
            </a:pPr>
            <a:r>
              <a:rPr lang="fr-FR" sz="1800" b="1" dirty="0" smtClean="0"/>
              <a:t>Une adaptation géographique et sectorielle</a:t>
            </a:r>
          </a:p>
          <a:p>
            <a:pPr marL="644525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Un</a:t>
            </a:r>
            <a:r>
              <a:rPr lang="fr-FR" sz="1400" dirty="0" smtClean="0"/>
              <a:t> dispositif régionalisé</a:t>
            </a:r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/>
              <a:t>Exclusion d’actions déjà financées par des collectivités </a:t>
            </a:r>
            <a:r>
              <a:rPr lang="fr-FR" sz="1100" dirty="0" smtClean="0"/>
              <a:t>territoriales</a:t>
            </a:r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 smtClean="0"/>
              <a:t>Bonus d’aide pour l’outre-mer</a:t>
            </a:r>
            <a:endParaRPr lang="fr-FR" sz="1600" dirty="0" smtClean="0"/>
          </a:p>
          <a:p>
            <a:pPr marL="644525" lvl="1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Des investissements spécifiques à certains secteurs</a:t>
            </a:r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 smtClean="0"/>
              <a:t>Industrie : performance énergétiques du bâtiment et utilisation d’énergies renouvelables (les autres secteurs sont éligibles au Crédit </a:t>
            </a:r>
            <a:r>
              <a:rPr lang="fr-FR" sz="1100" dirty="0"/>
              <a:t>d’impôt pour l’amélioration de la performance énergétique des bâtiments </a:t>
            </a:r>
            <a:r>
              <a:rPr lang="fr-FR" sz="1100" dirty="0" smtClean="0"/>
              <a:t>tertiaire)</a:t>
            </a:r>
            <a:endParaRPr lang="fr-FR" sz="1100" dirty="0"/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 smtClean="0"/>
              <a:t>BTP : actions spécifiques pour la gestion des déchets du bâtiment et travaux publics</a:t>
            </a:r>
            <a:endParaRPr lang="fr-FR" sz="1100" dirty="0"/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 smtClean="0"/>
              <a:t>Restaurants et hébergements </a:t>
            </a:r>
            <a:r>
              <a:rPr lang="fr-FR" sz="1100" dirty="0"/>
              <a:t>en zone rurale </a:t>
            </a:r>
            <a:r>
              <a:rPr lang="fr-FR" sz="1100" dirty="0" smtClean="0"/>
              <a:t>: </a:t>
            </a:r>
            <a:r>
              <a:rPr lang="fr-FR" sz="1100" dirty="0"/>
              <a:t>actions spécifiques dans le cadre </a:t>
            </a:r>
            <a:r>
              <a:rPr lang="fr-FR" sz="1100" dirty="0" smtClean="0"/>
              <a:t>du Fonds Tourisme Durable / Plan de relance</a:t>
            </a:r>
          </a:p>
          <a:p>
            <a:pPr marL="1428750" lvl="2" indent="-285750">
              <a:buFont typeface="Courier New" panose="02070309020205020404" pitchFamily="49" charset="0"/>
              <a:buChar char="o"/>
            </a:pPr>
            <a:r>
              <a:rPr lang="fr-FR" sz="1100" dirty="0" smtClean="0"/>
              <a:t>Réparateurs </a:t>
            </a:r>
            <a:r>
              <a:rPr lang="fr-FR" sz="1100" dirty="0"/>
              <a:t>: actions spécifiques dans le cadre du programme Fonds économie circulaire / Plan de </a:t>
            </a:r>
            <a:r>
              <a:rPr lang="fr-FR" sz="1100" dirty="0" smtClean="0"/>
              <a:t>relance</a:t>
            </a:r>
            <a:endParaRPr lang="fr-FR" sz="1400" dirty="0"/>
          </a:p>
          <a:p>
            <a:pPr marL="1428750" lvl="2" indent="-285750">
              <a:buFont typeface="Courier New" panose="02070309020205020404" pitchFamily="49" charset="0"/>
              <a:buChar char="o"/>
            </a:pPr>
            <a:endParaRPr lang="fr-FR" sz="1400" dirty="0" smtClean="0"/>
          </a:p>
          <a:p>
            <a:pPr marL="0" lvl="2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fr-FR" sz="1800" b="1" dirty="0" smtClean="0"/>
              <a:t>Au moment du dépôt du dossier, chaque bénéficiaire ne voit que les actions auxquelles il est potentiellement éligible</a:t>
            </a:r>
            <a:endParaRPr lang="fr-FR" sz="1800" b="1" dirty="0"/>
          </a:p>
          <a:p>
            <a:pPr marL="1428750" lvl="2" indent="-285750">
              <a:buFont typeface="Courier New" panose="02070309020205020404" pitchFamily="49" charset="0"/>
              <a:buChar char="o"/>
            </a:pPr>
            <a:endParaRPr lang="fr-FR" sz="1100" dirty="0"/>
          </a:p>
        </p:txBody>
      </p:sp>
      <p:pic>
        <p:nvPicPr>
          <p:cNvPr id="8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68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18689"/>
            <a:ext cx="11388916" cy="675176"/>
          </a:xfrm>
        </p:spPr>
        <p:txBody>
          <a:bodyPr>
            <a:normAutofit/>
          </a:bodyPr>
          <a:lstStyle/>
          <a:p>
            <a:r>
              <a:rPr lang="fr-FR" dirty="0" smtClean="0"/>
              <a:t>Une mise en œuvre simple et rapide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FB0F-384B-4447-92C0-64D050255FB4}" type="datetime1">
              <a:rPr lang="fr-FR" smtClean="0"/>
              <a:t>27/01/2021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6</a:t>
            </a:fld>
            <a:endParaRPr lang="fr-FR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DEE53150-C724-406D-9EB8-39C8AAA75F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7623" y="1212291"/>
            <a:ext cx="10765956" cy="5267801"/>
          </a:xfrm>
          <a:noFill/>
        </p:spPr>
        <p:txBody>
          <a:bodyPr>
            <a:noAutofit/>
          </a:bodyPr>
          <a:lstStyle/>
          <a:p>
            <a:endParaRPr lang="fr-FR" sz="400" b="1" dirty="0" smtClean="0"/>
          </a:p>
          <a:p>
            <a:pPr lvl="0">
              <a:spcAft>
                <a:spcPts val="600"/>
              </a:spcAft>
            </a:pPr>
            <a:endParaRPr lang="fr-FR" sz="1800" b="1" dirty="0" smtClean="0"/>
          </a:p>
          <a:p>
            <a:pPr lvl="0">
              <a:spcAft>
                <a:spcPts val="600"/>
              </a:spcAft>
            </a:pPr>
            <a:r>
              <a:rPr lang="fr-FR" sz="1800" b="1" dirty="0" smtClean="0"/>
              <a:t>Dossier ultra léger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Données administratives saisies en ligne sur la </a:t>
            </a:r>
            <a:r>
              <a:rPr lang="fr-FR" sz="1400" dirty="0"/>
              <a:t>plateforme dématérialisée </a:t>
            </a:r>
            <a:r>
              <a:rPr lang="fr-FR" sz="1400" dirty="0" smtClean="0">
                <a:hlinkClick r:id="rId3"/>
              </a:rPr>
              <a:t>agirpourlatransition.ademe.fr</a:t>
            </a:r>
            <a:r>
              <a:rPr lang="fr-FR" sz="1400" dirty="0" smtClean="0"/>
              <a:t> 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Liste </a:t>
            </a:r>
            <a:r>
              <a:rPr lang="fr-FR" sz="1400" dirty="0"/>
              <a:t>d’opérations à </a:t>
            </a:r>
            <a:r>
              <a:rPr lang="fr-FR" sz="1400" dirty="0" smtClean="0"/>
              <a:t>cocher dans un tableur </a:t>
            </a:r>
            <a:r>
              <a:rPr lang="fr-FR" sz="1400" dirty="0" err="1" smtClean="0"/>
              <a:t>excel</a:t>
            </a:r>
            <a:r>
              <a:rPr lang="fr-FR" sz="1400" dirty="0" smtClean="0"/>
              <a:t> à télécharger, qui précise les actions éligibles (en fonction du code NAF et de la localisation) et calcule l’aide ADEME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Demande de devis sauf pour les plus petits investissements</a:t>
            </a:r>
          </a:p>
          <a:p>
            <a:pPr lvl="1">
              <a:spcAft>
                <a:spcPts val="600"/>
              </a:spcAft>
            </a:pPr>
            <a:endParaRPr lang="fr-FR" sz="900" b="1" dirty="0" smtClean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fr-FR" sz="1800" b="1" dirty="0" smtClean="0"/>
              <a:t>Instruction accélérée</a:t>
            </a:r>
            <a:endParaRPr lang="fr-FR" sz="1800" b="1" dirty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Pas d’instruction technique mais une vigilance contre d’éventuelles fraudes</a:t>
            </a:r>
          </a:p>
          <a:p>
            <a:pPr lvl="1">
              <a:spcAft>
                <a:spcPts val="600"/>
              </a:spcAft>
            </a:pPr>
            <a:endParaRPr lang="fr-FR" sz="800" b="1" dirty="0"/>
          </a:p>
          <a:p>
            <a:pPr>
              <a:spcAft>
                <a:spcPts val="600"/>
              </a:spcAft>
            </a:pPr>
            <a:r>
              <a:rPr lang="fr-FR" sz="1800" b="1" dirty="0" smtClean="0"/>
              <a:t>Décaissements </a:t>
            </a:r>
            <a:r>
              <a:rPr lang="fr-FR" sz="1800" b="1" dirty="0"/>
              <a:t>simplifiés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Montant minimal d’aide 5 k€, maximal 200 k€ 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Avance </a:t>
            </a:r>
            <a:r>
              <a:rPr lang="fr-FR" sz="1400" dirty="0"/>
              <a:t>30% à la </a:t>
            </a:r>
            <a:r>
              <a:rPr lang="fr-FR" sz="1400" dirty="0" smtClean="0"/>
              <a:t>signature</a:t>
            </a:r>
            <a:endParaRPr lang="fr-FR" sz="1400" dirty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Durée 18 mois (pas de prolongation possible)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Payement </a:t>
            </a:r>
            <a:r>
              <a:rPr lang="fr-FR" sz="1400" dirty="0"/>
              <a:t>final sur la base d’une attestation simple certifiée </a:t>
            </a:r>
            <a:r>
              <a:rPr lang="fr-FR" sz="1400" dirty="0" smtClean="0"/>
              <a:t>sincère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Vérification de la réalité des études/investissement par </a:t>
            </a:r>
            <a:r>
              <a:rPr lang="fr-FR" sz="1400" dirty="0" smtClean="0"/>
              <a:t>sondage</a:t>
            </a:r>
            <a:endParaRPr lang="fr-FR" sz="1400" dirty="0"/>
          </a:p>
          <a:p>
            <a:endParaRPr lang="fr-FR" sz="1400" dirty="0"/>
          </a:p>
        </p:txBody>
      </p:sp>
      <p:pic>
        <p:nvPicPr>
          <p:cNvPr id="8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40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718689"/>
            <a:ext cx="11790458" cy="675176"/>
          </a:xfrm>
        </p:spPr>
        <p:txBody>
          <a:bodyPr>
            <a:normAutofit/>
          </a:bodyPr>
          <a:lstStyle/>
          <a:p>
            <a:r>
              <a:rPr lang="fr-FR" dirty="0" smtClean="0"/>
              <a:t>Complémentarité avec les autres dispositifs Plan de relance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EFB0F-384B-4447-92C0-64D050255FB4}" type="datetime1">
              <a:rPr lang="fr-FR" smtClean="0"/>
              <a:t>27/01/2021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7</a:t>
            </a:fld>
            <a:endParaRPr lang="fr-FR" dirty="0"/>
          </a:p>
        </p:txBody>
      </p:sp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DEE53150-C724-406D-9EB8-39C8AAA75F7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84372" y="1545119"/>
            <a:ext cx="10765956" cy="475883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1800" b="1" dirty="0" smtClean="0"/>
              <a:t>« Avant Tremplin » : conseils et accompagnement des PME</a:t>
            </a:r>
            <a:endParaRPr lang="fr-FR" sz="1800" dirty="0" smtClean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err="1"/>
              <a:t>Diag</a:t>
            </a:r>
            <a:r>
              <a:rPr lang="fr-FR" sz="1400" dirty="0"/>
              <a:t>’ </a:t>
            </a:r>
            <a:r>
              <a:rPr lang="fr-FR" sz="1400" dirty="0" err="1"/>
              <a:t>Ecoflux</a:t>
            </a:r>
            <a:r>
              <a:rPr lang="fr-FR" sz="1400" dirty="0"/>
              <a:t> </a:t>
            </a:r>
            <a:r>
              <a:rPr lang="fr-FR" sz="1400" dirty="0" err="1"/>
              <a:t>Bpifrance</a:t>
            </a:r>
            <a:r>
              <a:rPr lang="fr-FR" sz="1400" dirty="0"/>
              <a:t> ADEME)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Diagnostic et accompagnement CCI et CMA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Programme SARE (bâtiments tertiaires)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400" dirty="0"/>
          </a:p>
          <a:p>
            <a:r>
              <a:rPr lang="fr-FR" sz="1800" b="1" dirty="0" smtClean="0"/>
              <a:t>« Avec Tremplin » : dispositifs de financements généralistes</a:t>
            </a:r>
            <a:endParaRPr lang="fr-FR" sz="1800" b="1" dirty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Prêts </a:t>
            </a:r>
            <a:r>
              <a:rPr lang="fr-FR" sz="1400" dirty="0" err="1"/>
              <a:t>Bpifrance</a:t>
            </a:r>
            <a:r>
              <a:rPr lang="fr-FR" sz="1400" dirty="0"/>
              <a:t> : Prêt Vert, prêt Economie d’énergie…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Crédit d’impôt pour les investissements de rénovation des bâtiments des TPE-PME du secteur </a:t>
            </a:r>
            <a:r>
              <a:rPr lang="fr-FR" sz="1400" dirty="0" smtClean="0"/>
              <a:t>tertiaire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smtClean="0"/>
              <a:t>Certificats d’économie d’énergie (cumulables avec les aides « Tremplin »)</a:t>
            </a:r>
            <a:endParaRPr lang="fr-FR" sz="1400" dirty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400" dirty="0"/>
          </a:p>
          <a:p>
            <a:r>
              <a:rPr lang="fr-FR" sz="1800" b="1" dirty="0" smtClean="0"/>
              <a:t>«</a:t>
            </a:r>
            <a:r>
              <a:rPr lang="fr-FR" sz="1800" b="1" dirty="0"/>
              <a:t> </a:t>
            </a:r>
            <a:r>
              <a:rPr lang="fr-FR" sz="1800" b="1" dirty="0" smtClean="0"/>
              <a:t>Après </a:t>
            </a:r>
            <a:r>
              <a:rPr lang="fr-FR" sz="1800" b="1" dirty="0"/>
              <a:t>Tremplin » : </a:t>
            </a:r>
            <a:r>
              <a:rPr lang="fr-FR" sz="1800" b="1" dirty="0" smtClean="0"/>
              <a:t>pour aller plus loin sur certaines thématiques</a:t>
            </a:r>
            <a:endParaRPr lang="fr-FR" sz="1800" b="1" dirty="0"/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Innovation : Programme d’Investissements d’avenir ; Entreprises engagées pour la Transition écologique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 err="1"/>
              <a:t>Eco-conception</a:t>
            </a:r>
            <a:r>
              <a:rPr lang="fr-FR" sz="1400" dirty="0"/>
              <a:t> : Pack d’aides ADEME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Déchets (en particulier plastique) : Fonds économie circulaire ADEME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Industrie : Fonds </a:t>
            </a:r>
            <a:r>
              <a:rPr lang="fr-FR" sz="1400" dirty="0" err="1"/>
              <a:t>décarbonation</a:t>
            </a:r>
            <a:r>
              <a:rPr lang="fr-FR" sz="1400" dirty="0"/>
              <a:t> industrie ADEME</a:t>
            </a:r>
          </a:p>
          <a:p>
            <a:pPr marL="644525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1400" dirty="0"/>
              <a:t>Energies renouvelables : Fonds chaleur ADEME</a:t>
            </a:r>
          </a:p>
        </p:txBody>
      </p:sp>
      <p:pic>
        <p:nvPicPr>
          <p:cNvPr id="8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e 3"/>
          <p:cNvGrpSpPr/>
          <p:nvPr/>
        </p:nvGrpSpPr>
        <p:grpSpPr>
          <a:xfrm>
            <a:off x="3961869" y="1992421"/>
            <a:ext cx="6348661" cy="4323215"/>
            <a:chOff x="3961869" y="1992421"/>
            <a:chExt cx="6348661" cy="4323215"/>
          </a:xfrm>
        </p:grpSpPr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843341" y="2238871"/>
              <a:ext cx="550629" cy="367086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575587" y="2605957"/>
              <a:ext cx="223466" cy="266205"/>
            </a:xfrm>
            <a:prstGeom prst="rect">
              <a:avLst/>
            </a:prstGeom>
          </p:spPr>
        </p:pic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961869" y="1992421"/>
              <a:ext cx="223466" cy="266205"/>
            </a:xfrm>
            <a:prstGeom prst="rect">
              <a:avLst/>
            </a:prstGeom>
          </p:spPr>
        </p:pic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9800" y="3372173"/>
              <a:ext cx="550629" cy="367086"/>
            </a:xfrm>
            <a:prstGeom prst="rect">
              <a:avLst/>
            </a:prstGeom>
          </p:spPr>
        </p:pic>
        <p:pic>
          <p:nvPicPr>
            <p:cNvPr id="18" name="Imag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46464" y="3422613"/>
              <a:ext cx="223466" cy="266205"/>
            </a:xfrm>
            <a:prstGeom prst="rect">
              <a:avLst/>
            </a:prstGeom>
          </p:spPr>
        </p:pic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68236" y="3688818"/>
              <a:ext cx="550629" cy="367086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50400" y="4838065"/>
              <a:ext cx="550629" cy="367086"/>
            </a:xfrm>
            <a:prstGeom prst="rect">
              <a:avLst/>
            </a:prstGeom>
          </p:spPr>
        </p:pic>
        <p:pic>
          <p:nvPicPr>
            <p:cNvPr id="22" name="Image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087064" y="4888505"/>
              <a:ext cx="223466" cy="266205"/>
            </a:xfrm>
            <a:prstGeom prst="rect">
              <a:avLst/>
            </a:prstGeom>
          </p:spPr>
        </p:pic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412006" y="5084594"/>
              <a:ext cx="550629" cy="367086"/>
            </a:xfrm>
            <a:prstGeom prst="rect">
              <a:avLst/>
            </a:prstGeom>
          </p:spPr>
        </p:pic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48670" y="5135034"/>
              <a:ext cx="223466" cy="266205"/>
            </a:xfrm>
            <a:prstGeom prst="rect">
              <a:avLst/>
            </a:prstGeom>
          </p:spPr>
        </p:pic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785266" y="5401239"/>
              <a:ext cx="550629" cy="367086"/>
            </a:xfrm>
            <a:prstGeom prst="rect">
              <a:avLst/>
            </a:prstGeom>
          </p:spPr>
        </p:pic>
        <p:pic>
          <p:nvPicPr>
            <p:cNvPr id="26" name="Image 2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321930" y="5451679"/>
              <a:ext cx="223466" cy="266205"/>
            </a:xfrm>
            <a:prstGeom prst="rect">
              <a:avLst/>
            </a:prstGeom>
          </p:spPr>
        </p:pic>
        <p:pic>
          <p:nvPicPr>
            <p:cNvPr id="27" name="Image 2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72136" y="5627490"/>
              <a:ext cx="550629" cy="367086"/>
            </a:xfrm>
            <a:prstGeom prst="rect">
              <a:avLst/>
            </a:prstGeom>
          </p:spPr>
        </p:pic>
        <p:pic>
          <p:nvPicPr>
            <p:cNvPr id="28" name="Image 2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08800" y="5677930"/>
              <a:ext cx="223466" cy="266205"/>
            </a:xfrm>
            <a:prstGeom prst="rect">
              <a:avLst/>
            </a:prstGeom>
          </p:spPr>
        </p:pic>
        <p:pic>
          <p:nvPicPr>
            <p:cNvPr id="29" name="Image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72136" y="5948550"/>
              <a:ext cx="550629" cy="367086"/>
            </a:xfrm>
            <a:prstGeom prst="rect">
              <a:avLst/>
            </a:prstGeom>
          </p:spPr>
        </p:pic>
        <p:pic>
          <p:nvPicPr>
            <p:cNvPr id="30" name="Image 2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08800" y="5998990"/>
              <a:ext cx="223466" cy="26620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310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>
            <a:extLst>
              <a:ext uri="{FF2B5EF4-FFF2-40B4-BE49-F238E27FC236}">
                <a16:creationId xmlns:a16="http://schemas.microsoft.com/office/drawing/2014/main" id="{0F80EB3D-DD7E-4D25-98CC-1B529F375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542" y="825067"/>
            <a:ext cx="11388916" cy="848770"/>
          </a:xfrm>
        </p:spPr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6972A4-2F90-4290-B80E-7E13201AD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F89A4-8B21-4BA6-B132-0F09AC402FF4}" type="datetime1">
              <a:rPr lang="fr-FR" smtClean="0"/>
              <a:t>27/01/2021</a:t>
            </a:fld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1942B1-C3E4-4FD2-9212-0DFE608D6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99ADF-20A6-40EF-AAB9-F326D6E12C60}" type="slidenum">
              <a:rPr lang="fr-FR" smtClean="0"/>
              <a:t>8</a:t>
            </a:fld>
            <a:endParaRPr lang="fr-FR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30353"/>
              </p:ext>
            </p:extLst>
          </p:nvPr>
        </p:nvGraphicFramePr>
        <p:xfrm>
          <a:off x="719825" y="2153611"/>
          <a:ext cx="92163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25">
                  <a:extLst>
                    <a:ext uri="{9D8B030D-6E8A-4147-A177-3AD203B41FA5}">
                      <a16:colId xmlns:a16="http://schemas.microsoft.com/office/drawing/2014/main" val="2051304667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2711120660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3691316949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713334487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4197107830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186485342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2604184364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2974942203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1804984889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3284483397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580104694"/>
                    </a:ext>
                  </a:extLst>
                </a:gridCol>
                <a:gridCol w="768025">
                  <a:extLst>
                    <a:ext uri="{9D8B030D-6E8A-4147-A177-3AD203B41FA5}">
                      <a16:colId xmlns:a16="http://schemas.microsoft.com/office/drawing/2014/main" val="4159179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Jan.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Fév.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Mars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Avr.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Mai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Juin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Juil.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Août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Sept.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Oct.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Nov.</a:t>
                      </a:r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/>
                        <a:t>Déc.</a:t>
                      </a:r>
                      <a:endParaRPr lang="fr-FR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34930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19825" y="1888963"/>
            <a:ext cx="61247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2021</a:t>
            </a:r>
            <a:endParaRPr lang="fr-FR" sz="1400" dirty="0"/>
          </a:p>
        </p:txBody>
      </p:sp>
      <p:cxnSp>
        <p:nvCxnSpPr>
          <p:cNvPr id="11" name="Connecteur droit avec flèche 10"/>
          <p:cNvCxnSpPr/>
          <p:nvPr/>
        </p:nvCxnSpPr>
        <p:spPr>
          <a:xfrm>
            <a:off x="1444182" y="2766305"/>
            <a:ext cx="0" cy="1017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e 21"/>
          <p:cNvGrpSpPr/>
          <p:nvPr/>
        </p:nvGrpSpPr>
        <p:grpSpPr>
          <a:xfrm>
            <a:off x="1531628" y="2735339"/>
            <a:ext cx="4291645" cy="248752"/>
            <a:chOff x="3397366" y="3081949"/>
            <a:chExt cx="4291645" cy="248752"/>
          </a:xfrm>
        </p:grpSpPr>
        <p:sp>
          <p:nvSpPr>
            <p:cNvPr id="17" name="Forme libre 16"/>
            <p:cNvSpPr/>
            <p:nvPr/>
          </p:nvSpPr>
          <p:spPr>
            <a:xfrm>
              <a:off x="3397366" y="3081949"/>
              <a:ext cx="3597636" cy="243415"/>
            </a:xfrm>
            <a:custGeom>
              <a:avLst/>
              <a:gdLst>
                <a:gd name="connsiteX0" fmla="*/ 0 w 4054415"/>
                <a:gd name="connsiteY0" fmla="*/ 241859 h 655937"/>
                <a:gd name="connsiteX1" fmla="*/ 629728 w 4054415"/>
                <a:gd name="connsiteY1" fmla="*/ 17572 h 655937"/>
                <a:gd name="connsiteX2" fmla="*/ 1475117 w 4054415"/>
                <a:gd name="connsiteY2" fmla="*/ 655927 h 655937"/>
                <a:gd name="connsiteX3" fmla="*/ 2449902 w 4054415"/>
                <a:gd name="connsiteY3" fmla="*/ 34825 h 655937"/>
                <a:gd name="connsiteX4" fmla="*/ 3364302 w 4054415"/>
                <a:gd name="connsiteY4" fmla="*/ 604168 h 655937"/>
                <a:gd name="connsiteX5" fmla="*/ 4054415 w 4054415"/>
                <a:gd name="connsiteY5" fmla="*/ 302244 h 65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4415" h="655937">
                  <a:moveTo>
                    <a:pt x="0" y="241859"/>
                  </a:moveTo>
                  <a:cubicBezTo>
                    <a:pt x="191937" y="95210"/>
                    <a:pt x="383875" y="-51439"/>
                    <a:pt x="629728" y="17572"/>
                  </a:cubicBezTo>
                  <a:cubicBezTo>
                    <a:pt x="875581" y="86583"/>
                    <a:pt x="1171755" y="653051"/>
                    <a:pt x="1475117" y="655927"/>
                  </a:cubicBezTo>
                  <a:cubicBezTo>
                    <a:pt x="1778479" y="658803"/>
                    <a:pt x="2135038" y="43451"/>
                    <a:pt x="2449902" y="34825"/>
                  </a:cubicBezTo>
                  <a:cubicBezTo>
                    <a:pt x="2764766" y="26199"/>
                    <a:pt x="3096883" y="559598"/>
                    <a:pt x="3364302" y="604168"/>
                  </a:cubicBezTo>
                  <a:cubicBezTo>
                    <a:pt x="3631721" y="648738"/>
                    <a:pt x="3843068" y="475491"/>
                    <a:pt x="4054415" y="302244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4091375" y="3087286"/>
              <a:ext cx="3597636" cy="243415"/>
            </a:xfrm>
            <a:custGeom>
              <a:avLst/>
              <a:gdLst>
                <a:gd name="connsiteX0" fmla="*/ 0 w 4054415"/>
                <a:gd name="connsiteY0" fmla="*/ 241859 h 655937"/>
                <a:gd name="connsiteX1" fmla="*/ 629728 w 4054415"/>
                <a:gd name="connsiteY1" fmla="*/ 17572 h 655937"/>
                <a:gd name="connsiteX2" fmla="*/ 1475117 w 4054415"/>
                <a:gd name="connsiteY2" fmla="*/ 655927 h 655937"/>
                <a:gd name="connsiteX3" fmla="*/ 2449902 w 4054415"/>
                <a:gd name="connsiteY3" fmla="*/ 34825 h 655937"/>
                <a:gd name="connsiteX4" fmla="*/ 3364302 w 4054415"/>
                <a:gd name="connsiteY4" fmla="*/ 604168 h 655937"/>
                <a:gd name="connsiteX5" fmla="*/ 4054415 w 4054415"/>
                <a:gd name="connsiteY5" fmla="*/ 302244 h 655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54415" h="655937">
                  <a:moveTo>
                    <a:pt x="0" y="241859"/>
                  </a:moveTo>
                  <a:cubicBezTo>
                    <a:pt x="191937" y="95210"/>
                    <a:pt x="383875" y="-51439"/>
                    <a:pt x="629728" y="17572"/>
                  </a:cubicBezTo>
                  <a:cubicBezTo>
                    <a:pt x="875581" y="86583"/>
                    <a:pt x="1171755" y="653051"/>
                    <a:pt x="1475117" y="655927"/>
                  </a:cubicBezTo>
                  <a:cubicBezTo>
                    <a:pt x="1778479" y="658803"/>
                    <a:pt x="2135038" y="43451"/>
                    <a:pt x="2449902" y="34825"/>
                  </a:cubicBezTo>
                  <a:cubicBezTo>
                    <a:pt x="2764766" y="26199"/>
                    <a:pt x="3096883" y="559598"/>
                    <a:pt x="3364302" y="604168"/>
                  </a:cubicBezTo>
                  <a:cubicBezTo>
                    <a:pt x="3631721" y="648738"/>
                    <a:pt x="3843068" y="475491"/>
                    <a:pt x="4054415" y="302244"/>
                  </a:cubicBezTo>
                </a:path>
              </a:pathLst>
            </a:cu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1" name="Espace réservé du contenu 12">
            <a:extLst>
              <a:ext uri="{FF2B5EF4-FFF2-40B4-BE49-F238E27FC236}">
                <a16:creationId xmlns:a16="http://schemas.microsoft.com/office/drawing/2014/main" id="{35D91346-B015-4FF9-9139-9DB216F30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996157" y="3114015"/>
            <a:ext cx="5474902" cy="862008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1400" dirty="0" smtClean="0"/>
              <a:t>Réception et contractualisation des dossiers au fil de l’eau</a:t>
            </a:r>
          </a:p>
          <a:p>
            <a:endParaRPr lang="fr-FR" sz="1400" dirty="0"/>
          </a:p>
        </p:txBody>
      </p:sp>
      <p:cxnSp>
        <p:nvCxnSpPr>
          <p:cNvPr id="25" name="Connecteur droit avec flèche 24"/>
          <p:cNvCxnSpPr/>
          <p:nvPr/>
        </p:nvCxnSpPr>
        <p:spPr>
          <a:xfrm>
            <a:off x="9420238" y="2717019"/>
            <a:ext cx="0" cy="16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space réservé du contenu 12">
            <a:extLst>
              <a:ext uri="{FF2B5EF4-FFF2-40B4-BE49-F238E27FC236}">
                <a16:creationId xmlns:a16="http://schemas.microsoft.com/office/drawing/2014/main" id="{35D91346-B015-4FF9-9139-9DB216F30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32364" y="4457202"/>
            <a:ext cx="1587466" cy="1062646"/>
          </a:xfrm>
        </p:spPr>
        <p:txBody>
          <a:bodyPr>
            <a:noAutofit/>
          </a:bodyPr>
          <a:lstStyle/>
          <a:p>
            <a:r>
              <a:rPr lang="fr-FR" sz="1400" dirty="0" smtClean="0"/>
              <a:t>Bilan 2021 pour validation de la reconduction en 2022</a:t>
            </a:r>
            <a:endParaRPr lang="fr-FR" sz="1400" dirty="0"/>
          </a:p>
        </p:txBody>
      </p:sp>
      <p:sp>
        <p:nvSpPr>
          <p:cNvPr id="28" name="Espace réservé du contenu 12">
            <a:extLst>
              <a:ext uri="{FF2B5EF4-FFF2-40B4-BE49-F238E27FC236}">
                <a16:creationId xmlns:a16="http://schemas.microsoft.com/office/drawing/2014/main" id="{35D91346-B015-4FF9-9139-9DB216F30E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19825" y="3875753"/>
            <a:ext cx="2763207" cy="99453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fr-FR" sz="1400" dirty="0" smtClean="0"/>
              <a:t>Ouverture du guichet sur </a:t>
            </a:r>
            <a:r>
              <a:rPr lang="fr-FR" sz="1400" dirty="0" smtClean="0">
                <a:hlinkClick r:id="rId3"/>
              </a:rPr>
              <a:t>agirpourlatransition.ademe.fr</a:t>
            </a:r>
            <a:endParaRPr lang="fr-FR" sz="1400" dirty="0"/>
          </a:p>
        </p:txBody>
      </p:sp>
      <p:pic>
        <p:nvPicPr>
          <p:cNvPr id="29" name="Picture 2" descr="Crédits : Service d'information du Gouvernement"/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34" r="24514"/>
          <a:stretch/>
        </p:blipFill>
        <p:spPr bwMode="auto">
          <a:xfrm>
            <a:off x="2444317" y="60033"/>
            <a:ext cx="673351" cy="74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30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ADEME">
      <a:dk1>
        <a:sysClr val="windowText" lastClr="000000"/>
      </a:dk1>
      <a:lt1>
        <a:sysClr val="window" lastClr="FFFFFF"/>
      </a:lt1>
      <a:dk2>
        <a:srgbClr val="169B62"/>
      </a:dk2>
      <a:lt2>
        <a:srgbClr val="466964"/>
      </a:lt2>
      <a:accent1>
        <a:srgbClr val="5770BE"/>
      </a:accent1>
      <a:accent2>
        <a:srgbClr val="484D7A"/>
      </a:accent2>
      <a:accent3>
        <a:srgbClr val="FF8D7E"/>
      </a:accent3>
      <a:accent4>
        <a:srgbClr val="FFE800"/>
      </a:accent4>
      <a:accent5>
        <a:srgbClr val="FF9940"/>
      </a:accent5>
      <a:accent6>
        <a:srgbClr val="FF6F4C"/>
      </a:accent6>
      <a:hlink>
        <a:srgbClr val="7D4E5B"/>
      </a:hlink>
      <a:folHlink>
        <a:srgbClr val="A26859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7862</TotalTime>
  <Words>956</Words>
  <Application>Microsoft Office PowerPoint</Application>
  <PresentationFormat>Grand écran</PresentationFormat>
  <Paragraphs>165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Thème Office</vt:lpstr>
      <vt:lpstr>Tremplin pour la transition écologique des PME</vt:lpstr>
      <vt:lpstr>Un dispositif tremplin</vt:lpstr>
      <vt:lpstr>Tous les domaines de la transition écologique sont couverts</vt:lpstr>
      <vt:lpstr>Présentation PowerPoint</vt:lpstr>
      <vt:lpstr>Un dispositif qui bénéficie à toutes les PME</vt:lpstr>
      <vt:lpstr>Une mise en œuvre simple et rapide</vt:lpstr>
      <vt:lpstr>Complémentarité avec les autres dispositifs Plan de relance</vt:lpstr>
      <vt:lpstr>Calendrier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 Freytet-Gentil</dc:creator>
  <cp:lastModifiedBy>WELLHOFF Mathieu</cp:lastModifiedBy>
  <cp:revision>118</cp:revision>
  <cp:lastPrinted>2020-10-07T12:41:01Z</cp:lastPrinted>
  <dcterms:created xsi:type="dcterms:W3CDTF">2020-03-19T10:03:35Z</dcterms:created>
  <dcterms:modified xsi:type="dcterms:W3CDTF">2021-01-27T15:02:52Z</dcterms:modified>
</cp:coreProperties>
</file>